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9" r:id="rId2"/>
    <p:sldId id="270" r:id="rId3"/>
    <p:sldId id="268" r:id="rId4"/>
    <p:sldId id="263" r:id="rId5"/>
    <p:sldId id="272" r:id="rId6"/>
    <p:sldId id="260" r:id="rId7"/>
    <p:sldId id="266" r:id="rId8"/>
    <p:sldId id="262" r:id="rId9"/>
    <p:sldId id="261" r:id="rId10"/>
    <p:sldId id="274" r:id="rId11"/>
    <p:sldId id="264" r:id="rId12"/>
    <p:sldId id="265" r:id="rId13"/>
    <p:sldId id="267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56EF3-67BD-4FB8-80B4-D11527C56306}" v="116" dt="2024-03-19T15:12:09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8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6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5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3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2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2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4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4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sotamtb.smugmug.com/" TargetMode="External"/><Relationship Id="rId2" Type="http://schemas.openxmlformats.org/officeDocument/2006/relationships/hyperlink" Target="http://www.precisionracing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sotacycling.org/" TargetMode="External"/><Relationship Id="rId2" Type="http://schemas.openxmlformats.org/officeDocument/2006/relationships/hyperlink" Target="http://www.armstrongcycleclub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armstrongcycleclub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innesotacycling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D0798C-0A61-369A-D860-3B6D6A743EE5}"/>
              </a:ext>
            </a:extLst>
          </p:cNvPr>
          <p:cNvSpPr txBox="1"/>
          <p:nvPr/>
        </p:nvSpPr>
        <p:spPr>
          <a:xfrm>
            <a:off x="8088410" y="1043731"/>
            <a:ext cx="391645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Armstrong 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Cycle Club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2024 Season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Information and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Registration Night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on bicycles under a tent&#10;&#10;Description automatically generated">
            <a:extLst>
              <a:ext uri="{FF2B5EF4-FFF2-40B4-BE49-F238E27FC236}">
                <a16:creationId xmlns:a16="http://schemas.microsoft.com/office/drawing/2014/main" id="{6B625A85-9CF7-6F49-DA62-D928462C1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8" y="465270"/>
            <a:ext cx="7700546" cy="57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79536-01FA-7813-2F79-050C0F378929}"/>
              </a:ext>
            </a:extLst>
          </p:cNvPr>
          <p:cNvSpPr txBox="1"/>
          <p:nvPr/>
        </p:nvSpPr>
        <p:spPr>
          <a:xfrm>
            <a:off x="7673788" y="1505396"/>
            <a:ext cx="41954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Race Day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Pre-Rides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Warm Up, Staging, Race Start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Timing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Results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  <a:hlinkClick r:id="rId2"/>
              </a:rPr>
              <a:t>www.precisionracing.com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Pictures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  <a:hlinkClick r:id="rId3"/>
              </a:rPr>
              <a:t>www.minnesotamtb.smugmug.com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outdoor, several, crowd&#10;&#10;Description automatically generated">
            <a:extLst>
              <a:ext uri="{FF2B5EF4-FFF2-40B4-BE49-F238E27FC236}">
                <a16:creationId xmlns:a16="http://schemas.microsoft.com/office/drawing/2014/main" id="{FCA472E7-EB0E-D4F0-F688-77F87AA41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" y="866022"/>
            <a:ext cx="7179667" cy="49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4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41761-303B-3223-DDFC-F5094C50AE44}"/>
              </a:ext>
            </a:extLst>
          </p:cNvPr>
          <p:cNvSpPr txBox="1"/>
          <p:nvPr/>
        </p:nvSpPr>
        <p:spPr>
          <a:xfrm>
            <a:off x="7766797" y="1407459"/>
            <a:ext cx="405765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Gear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Bike</a:t>
            </a:r>
          </a:p>
          <a:p>
            <a:r>
              <a:rPr lang="en-US" dirty="0">
                <a:solidFill>
                  <a:schemeClr val="bg1"/>
                </a:solidFill>
              </a:rPr>
              <a:t>Helmet</a:t>
            </a:r>
          </a:p>
          <a:p>
            <a:r>
              <a:rPr lang="en-US" dirty="0">
                <a:solidFill>
                  <a:schemeClr val="bg1"/>
                </a:solidFill>
              </a:rPr>
              <a:t>Water Bottle</a:t>
            </a:r>
          </a:p>
          <a:p>
            <a:r>
              <a:rPr lang="en-US" dirty="0">
                <a:solidFill>
                  <a:schemeClr val="bg1"/>
                </a:solidFill>
              </a:rPr>
              <a:t>Multi-Tool</a:t>
            </a:r>
          </a:p>
          <a:p>
            <a:r>
              <a:rPr lang="en-US" dirty="0">
                <a:solidFill>
                  <a:schemeClr val="bg1"/>
                </a:solidFill>
              </a:rPr>
              <a:t>Spare Tube</a:t>
            </a:r>
          </a:p>
          <a:p>
            <a:r>
              <a:rPr lang="en-US" dirty="0">
                <a:solidFill>
                  <a:schemeClr val="bg1"/>
                </a:solidFill>
              </a:rPr>
              <a:t>Bike Bag</a:t>
            </a:r>
          </a:p>
          <a:p>
            <a:r>
              <a:rPr lang="en-US" dirty="0">
                <a:solidFill>
                  <a:schemeClr val="bg1"/>
                </a:solidFill>
              </a:rPr>
              <a:t>CO2/Pump</a:t>
            </a:r>
          </a:p>
          <a:p>
            <a:r>
              <a:rPr lang="en-US" dirty="0">
                <a:solidFill>
                  <a:schemeClr val="bg1"/>
                </a:solidFill>
              </a:rPr>
              <a:t>Light</a:t>
            </a:r>
          </a:p>
          <a:p>
            <a:r>
              <a:rPr lang="en-US" dirty="0">
                <a:solidFill>
                  <a:schemeClr val="bg1"/>
                </a:solidFill>
              </a:rPr>
              <a:t>Quick Dry Clothing</a:t>
            </a:r>
          </a:p>
          <a:p>
            <a:r>
              <a:rPr lang="en-US" dirty="0">
                <a:solidFill>
                  <a:schemeClr val="bg1"/>
                </a:solidFill>
              </a:rPr>
              <a:t>Bike Gloves</a:t>
            </a:r>
          </a:p>
          <a:p>
            <a:r>
              <a:rPr lang="en-US" dirty="0">
                <a:solidFill>
                  <a:schemeClr val="bg1"/>
                </a:solidFill>
              </a:rPr>
              <a:t>Bike Shoes</a:t>
            </a:r>
          </a:p>
        </p:txBody>
      </p:sp>
      <p:pic>
        <p:nvPicPr>
          <p:cNvPr id="4" name="Picture 3" descr="A group of people wearing helmets and looking at a tire&#10;&#10;Description automatically generated">
            <a:extLst>
              <a:ext uri="{FF2B5EF4-FFF2-40B4-BE49-F238E27FC236}">
                <a16:creationId xmlns:a16="http://schemas.microsoft.com/office/drawing/2014/main" id="{CFC009EE-A3C2-AF21-A0EB-BBCE5F93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47650"/>
            <a:ext cx="47720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8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1E5036-3C04-9A5A-9D32-9135058B711E}"/>
              </a:ext>
            </a:extLst>
          </p:cNvPr>
          <p:cNvSpPr txBox="1"/>
          <p:nvPr/>
        </p:nvSpPr>
        <p:spPr>
          <a:xfrm>
            <a:off x="7612157" y="1366790"/>
            <a:ext cx="426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Costs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MCA Registration           $100</a:t>
            </a:r>
          </a:p>
          <a:p>
            <a:r>
              <a:rPr lang="en-US" dirty="0">
                <a:solidFill>
                  <a:schemeClr val="bg1"/>
                </a:solidFill>
              </a:rPr>
              <a:t>	(required)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ACC Dues			    $150</a:t>
            </a:r>
          </a:p>
          <a:p>
            <a:r>
              <a:rPr lang="en-US" dirty="0">
                <a:solidFill>
                  <a:schemeClr val="bg1"/>
                </a:solidFill>
              </a:rPr>
              <a:t>	(required)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Race Registration		    $50-$150</a:t>
            </a:r>
          </a:p>
          <a:p>
            <a:r>
              <a:rPr lang="en-US" dirty="0">
                <a:solidFill>
                  <a:schemeClr val="bg1"/>
                </a:solidFill>
              </a:rPr>
              <a:t>	(optional)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Race Jersey			    $40</a:t>
            </a:r>
          </a:p>
          <a:p>
            <a:r>
              <a:rPr lang="en-US" dirty="0">
                <a:solidFill>
                  <a:schemeClr val="bg1"/>
                </a:solidFill>
              </a:rPr>
              <a:t>	(required to race)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tent with a flag on it&#10;&#10;Description automatically generated">
            <a:extLst>
              <a:ext uri="{FF2B5EF4-FFF2-40B4-BE49-F238E27FC236}">
                <a16:creationId xmlns:a16="http://schemas.microsoft.com/office/drawing/2014/main" id="{1BE7323B-9439-67CF-ED60-30197974B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5" y="184523"/>
            <a:ext cx="5166472" cy="64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3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955AB-7E6E-A638-C895-D48DA44F6BC4}"/>
              </a:ext>
            </a:extLst>
          </p:cNvPr>
          <p:cNvSpPr txBox="1"/>
          <p:nvPr/>
        </p:nvSpPr>
        <p:spPr>
          <a:xfrm>
            <a:off x="8343900" y="2097494"/>
            <a:ext cx="3924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Get Involved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Ride Volunteers</a:t>
            </a:r>
          </a:p>
          <a:p>
            <a:r>
              <a:rPr lang="en-US" dirty="0">
                <a:solidFill>
                  <a:schemeClr val="bg1"/>
                </a:solidFill>
              </a:rPr>
              <a:t>Fundraising</a:t>
            </a:r>
          </a:p>
          <a:p>
            <a:r>
              <a:rPr lang="en-US" dirty="0">
                <a:solidFill>
                  <a:schemeClr val="bg1"/>
                </a:solidFill>
              </a:rPr>
              <a:t>Photographer/Videographer</a:t>
            </a:r>
          </a:p>
          <a:p>
            <a:r>
              <a:rPr lang="en-US" dirty="0">
                <a:solidFill>
                  <a:schemeClr val="bg1"/>
                </a:solidFill>
              </a:rPr>
              <a:t>Event Planning</a:t>
            </a:r>
          </a:p>
          <a:p>
            <a:r>
              <a:rPr lang="en-US" dirty="0">
                <a:solidFill>
                  <a:schemeClr val="bg1"/>
                </a:solidFill>
              </a:rPr>
              <a:t>Race Volunteers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1674662-C70C-A412-EE52-3F50C4B98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6" y="564773"/>
            <a:ext cx="7640324" cy="57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827AF4-74EA-6956-3959-00F6C771C908}"/>
              </a:ext>
            </a:extLst>
          </p:cNvPr>
          <p:cNvSpPr txBox="1"/>
          <p:nvPr/>
        </p:nvSpPr>
        <p:spPr>
          <a:xfrm>
            <a:off x="8039514" y="2414914"/>
            <a:ext cx="37470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Questions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  <a:hlinkClick r:id="rId2"/>
              </a:rPr>
              <a:t>www.armstrongcycleclub.com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  <a:hlinkClick r:id="rId3"/>
              </a:rPr>
              <a:t>www.minnesotacycling.org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boys posing for a photo&#10;&#10;Description automatically generated">
            <a:extLst>
              <a:ext uri="{FF2B5EF4-FFF2-40B4-BE49-F238E27FC236}">
                <a16:creationId xmlns:a16="http://schemas.microsoft.com/office/drawing/2014/main" id="{F1B47794-8396-685A-7C49-E499E75E4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0" y="682161"/>
            <a:ext cx="7327194" cy="549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6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62F4E9-ADE3-B122-DE3D-D0C6D9A5FED1}"/>
              </a:ext>
            </a:extLst>
          </p:cNvPr>
          <p:cNvSpPr txBox="1"/>
          <p:nvPr/>
        </p:nvSpPr>
        <p:spPr>
          <a:xfrm>
            <a:off x="2464904" y="6112565"/>
            <a:ext cx="750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Thank you for coming!</a:t>
            </a:r>
          </a:p>
        </p:txBody>
      </p:sp>
      <p:pic>
        <p:nvPicPr>
          <p:cNvPr id="11" name="Picture 10" descr="A group of people on bicycles&#10;&#10;Description automatically generated">
            <a:extLst>
              <a:ext uri="{FF2B5EF4-FFF2-40B4-BE49-F238E27FC236}">
                <a16:creationId xmlns:a16="http://schemas.microsoft.com/office/drawing/2014/main" id="{37A2C030-FCDA-D705-FD84-8D13DA126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6" y="182412"/>
            <a:ext cx="7906871" cy="59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5D84BA-E80B-86C5-F985-4B155F6822DC}"/>
              </a:ext>
            </a:extLst>
          </p:cNvPr>
          <p:cNvSpPr txBox="1"/>
          <p:nvPr/>
        </p:nvSpPr>
        <p:spPr>
          <a:xfrm>
            <a:off x="8871916" y="1589602"/>
            <a:ext cx="209544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Welcome!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Introductions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Program Overview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Questions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Get Registered</a:t>
            </a:r>
          </a:p>
          <a:p>
            <a:endParaRPr lang="en-US" dirty="0"/>
          </a:p>
        </p:txBody>
      </p:sp>
      <p:pic>
        <p:nvPicPr>
          <p:cNvPr id="4" name="Picture 3" descr="A group of people sitting around a table outside&#10;&#10;Description automatically generated with medium confidence">
            <a:extLst>
              <a:ext uri="{FF2B5EF4-FFF2-40B4-BE49-F238E27FC236}">
                <a16:creationId xmlns:a16="http://schemas.microsoft.com/office/drawing/2014/main" id="{04680DF3-1E21-CA03-E6E2-832B85A36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5" y="680002"/>
            <a:ext cx="7330660" cy="54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2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2EB520-FB9D-0E0E-36A8-382AD3B1DF2A}"/>
              </a:ext>
            </a:extLst>
          </p:cNvPr>
          <p:cNvSpPr txBox="1"/>
          <p:nvPr/>
        </p:nvSpPr>
        <p:spPr>
          <a:xfrm>
            <a:off x="7508893" y="1249163"/>
            <a:ext cx="4121641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Club Leadership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Head Coaches</a:t>
            </a:r>
          </a:p>
          <a:p>
            <a:r>
              <a:rPr lang="en-US" dirty="0">
                <a:solidFill>
                  <a:schemeClr val="bg1"/>
                </a:solidFill>
              </a:rPr>
              <a:t>	Chad </a:t>
            </a:r>
            <a:r>
              <a:rPr lang="en-US" dirty="0" err="1">
                <a:solidFill>
                  <a:schemeClr val="bg1"/>
                </a:solidFill>
              </a:rPr>
              <a:t>Hollinbeck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Jenn </a:t>
            </a:r>
            <a:r>
              <a:rPr lang="en-US" dirty="0" err="1">
                <a:solidFill>
                  <a:schemeClr val="bg1"/>
                </a:solidFill>
              </a:rPr>
              <a:t>Bouchey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Jenny Swanson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Board Members</a:t>
            </a:r>
          </a:p>
          <a:p>
            <a:r>
              <a:rPr lang="en-US" dirty="0">
                <a:solidFill>
                  <a:schemeClr val="bg1"/>
                </a:solidFill>
              </a:rPr>
              <a:t>	Emily Knutson (Director)</a:t>
            </a:r>
          </a:p>
          <a:p>
            <a:r>
              <a:rPr lang="en-US" dirty="0">
                <a:solidFill>
                  <a:schemeClr val="bg1"/>
                </a:solidFill>
              </a:rPr>
              <a:t>	Carrie Diaz (Treasurer)</a:t>
            </a:r>
          </a:p>
          <a:p>
            <a:r>
              <a:rPr lang="en-US" dirty="0">
                <a:solidFill>
                  <a:schemeClr val="bg1"/>
                </a:solidFill>
              </a:rPr>
              <a:t>	Erik </a:t>
            </a:r>
            <a:r>
              <a:rPr lang="en-US" dirty="0" err="1">
                <a:solidFill>
                  <a:schemeClr val="bg1"/>
                </a:solidFill>
              </a:rPr>
              <a:t>Hassis</a:t>
            </a:r>
            <a:r>
              <a:rPr lang="en-US" dirty="0">
                <a:solidFill>
                  <a:schemeClr val="bg1"/>
                </a:solidFill>
              </a:rPr>
              <a:t> (Webmaster)</a:t>
            </a:r>
          </a:p>
          <a:p>
            <a:r>
              <a:rPr lang="en-US" dirty="0">
                <a:solidFill>
                  <a:schemeClr val="bg1"/>
                </a:solidFill>
              </a:rPr>
              <a:t>	Stacie Mariette (Communications)</a:t>
            </a:r>
          </a:p>
          <a:p>
            <a:r>
              <a:rPr lang="en-US" dirty="0">
                <a:solidFill>
                  <a:schemeClr val="bg1"/>
                </a:solidFill>
              </a:rPr>
              <a:t>	Erik Peters (Gear-Meister)</a:t>
            </a:r>
          </a:p>
          <a:p>
            <a:r>
              <a:rPr lang="en-US" dirty="0">
                <a:solidFill>
                  <a:schemeClr val="bg1"/>
                </a:solidFill>
              </a:rPr>
              <a:t>	Carrie Schaefer (Apparel)</a:t>
            </a:r>
          </a:p>
        </p:txBody>
      </p:sp>
      <p:pic>
        <p:nvPicPr>
          <p:cNvPr id="5" name="Picture 4" descr="A person wearing a helmet and a helmet taking a selfie&#10;&#10;Description automatically generated">
            <a:extLst>
              <a:ext uri="{FF2B5EF4-FFF2-40B4-BE49-F238E27FC236}">
                <a16:creationId xmlns:a16="http://schemas.microsoft.com/office/drawing/2014/main" id="{2172D089-99AD-F3A0-5C42-5BB2F71FB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21" y="98426"/>
            <a:ext cx="3019425" cy="3400425"/>
          </a:xfrm>
          <a:prstGeom prst="rect">
            <a:avLst/>
          </a:prstGeom>
        </p:spPr>
      </p:pic>
      <p:pic>
        <p:nvPicPr>
          <p:cNvPr id="7" name="Picture 6" descr="A person wearing a helmet and smiling&#10;&#10;Description automatically generated">
            <a:extLst>
              <a:ext uri="{FF2B5EF4-FFF2-40B4-BE49-F238E27FC236}">
                <a16:creationId xmlns:a16="http://schemas.microsoft.com/office/drawing/2014/main" id="{F4F54080-85AC-ACC7-898E-93849B970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78" y="3584575"/>
            <a:ext cx="2974567" cy="3174999"/>
          </a:xfrm>
          <a:prstGeom prst="rect">
            <a:avLst/>
          </a:prstGeom>
        </p:spPr>
      </p:pic>
      <p:pic>
        <p:nvPicPr>
          <p:cNvPr id="11" name="Picture 10" descr="A person wearing a helmet and sunglasses&#10;&#10;Description automatically generated">
            <a:extLst>
              <a:ext uri="{FF2B5EF4-FFF2-40B4-BE49-F238E27FC236}">
                <a16:creationId xmlns:a16="http://schemas.microsoft.com/office/drawing/2014/main" id="{8803C8AE-C305-9E71-2904-CCEE75616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5" y="3584575"/>
            <a:ext cx="3078895" cy="3175000"/>
          </a:xfrm>
          <a:prstGeom prst="rect">
            <a:avLst/>
          </a:prstGeom>
        </p:spPr>
      </p:pic>
      <p:pic>
        <p:nvPicPr>
          <p:cNvPr id="15" name="Picture 14" descr="A person wearing a red hat&#10;&#10;Description automatically generated">
            <a:extLst>
              <a:ext uri="{FF2B5EF4-FFF2-40B4-BE49-F238E27FC236}">
                <a16:creationId xmlns:a16="http://schemas.microsoft.com/office/drawing/2014/main" id="{247843C6-7015-49A0-3392-A5C54539D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3" y="98426"/>
            <a:ext cx="307889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1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D8163D-0F83-CE47-6C7D-75ED68893850}"/>
              </a:ext>
            </a:extLst>
          </p:cNvPr>
          <p:cNvSpPr txBox="1"/>
          <p:nvPr/>
        </p:nvSpPr>
        <p:spPr>
          <a:xfrm>
            <a:off x="7761754" y="924388"/>
            <a:ext cx="34690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About Us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Founded in 2014 </a:t>
            </a:r>
          </a:p>
          <a:p>
            <a:r>
              <a:rPr lang="en-US" dirty="0">
                <a:solidFill>
                  <a:schemeClr val="bg1"/>
                </a:solidFill>
              </a:rPr>
              <a:t>	13 riders</a:t>
            </a:r>
          </a:p>
          <a:p>
            <a:r>
              <a:rPr lang="en-US" dirty="0">
                <a:solidFill>
                  <a:schemeClr val="bg1"/>
                </a:solidFill>
              </a:rPr>
              <a:t>	MHSCL/NICA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Last year</a:t>
            </a:r>
          </a:p>
          <a:p>
            <a:r>
              <a:rPr lang="en-US" dirty="0">
                <a:solidFill>
                  <a:schemeClr val="bg1"/>
                </a:solidFill>
              </a:rPr>
              <a:t>	45+ riders</a:t>
            </a:r>
          </a:p>
          <a:p>
            <a:r>
              <a:rPr lang="en-US" dirty="0">
                <a:solidFill>
                  <a:schemeClr val="bg1"/>
                </a:solidFill>
              </a:rPr>
              <a:t>	MCA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All Skill Levels Welcome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100% Volunteer Run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www.armstrongcycleclub.com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group of people wearing helmets&#10;&#10;Description automatically generated with low confidence">
            <a:extLst>
              <a:ext uri="{FF2B5EF4-FFF2-40B4-BE49-F238E27FC236}">
                <a16:creationId xmlns:a16="http://schemas.microsoft.com/office/drawing/2014/main" id="{F46BF75E-D12C-1CA4-01AF-DA8411966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291465"/>
            <a:ext cx="3905250" cy="2587228"/>
          </a:xfrm>
          <a:prstGeom prst="rect">
            <a:avLst/>
          </a:prstGeom>
        </p:spPr>
      </p:pic>
      <p:pic>
        <p:nvPicPr>
          <p:cNvPr id="5" name="Picture 4" descr="A group of people with bicycles&#10;&#10;Description automatically generated">
            <a:extLst>
              <a:ext uri="{FF2B5EF4-FFF2-40B4-BE49-F238E27FC236}">
                <a16:creationId xmlns:a16="http://schemas.microsoft.com/office/drawing/2014/main" id="{3968A55D-A603-E293-8557-13608505B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5" y="3063299"/>
            <a:ext cx="6831795" cy="35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8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B31C5C-14C9-B963-7C15-FEADB794E07A}"/>
              </a:ext>
            </a:extLst>
          </p:cNvPr>
          <p:cNvSpPr txBox="1"/>
          <p:nvPr/>
        </p:nvSpPr>
        <p:spPr>
          <a:xfrm>
            <a:off x="5813390" y="1012954"/>
            <a:ext cx="6378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Minnesota Cycling Association</a:t>
            </a:r>
          </a:p>
          <a:p>
            <a:endParaRPr lang="en-US" sz="2800" dirty="0">
              <a:solidFill>
                <a:schemeClr val="bg1"/>
              </a:solidFill>
              <a:hlinkClick r:id="rId2"/>
            </a:endParaRPr>
          </a:p>
          <a:p>
            <a:r>
              <a:rPr lang="en-US" dirty="0">
                <a:solidFill>
                  <a:schemeClr val="bg1"/>
                </a:solidFill>
              </a:rPr>
              <a:t>Organization</a:t>
            </a:r>
          </a:p>
          <a:p>
            <a:r>
              <a:rPr lang="en-US" dirty="0">
                <a:solidFill>
                  <a:schemeClr val="bg1"/>
                </a:solidFill>
              </a:rPr>
              <a:t>	80+ teams</a:t>
            </a:r>
          </a:p>
          <a:p>
            <a:r>
              <a:rPr lang="en-US" dirty="0">
                <a:solidFill>
                  <a:schemeClr val="bg1"/>
                </a:solidFill>
              </a:rPr>
              <a:t>	2600+ riders</a:t>
            </a:r>
          </a:p>
          <a:p>
            <a:r>
              <a:rPr lang="en-US" dirty="0">
                <a:solidFill>
                  <a:schemeClr val="bg1"/>
                </a:solidFill>
              </a:rPr>
              <a:t>	1300+ coaches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Core Values</a:t>
            </a:r>
          </a:p>
          <a:p>
            <a:r>
              <a:rPr lang="en-US" dirty="0">
                <a:solidFill>
                  <a:schemeClr val="bg1"/>
                </a:solidFill>
              </a:rPr>
              <a:t>	Inclusivity: no benchwarmers, every finish counts</a:t>
            </a:r>
          </a:p>
          <a:p>
            <a:r>
              <a:rPr lang="en-US" dirty="0">
                <a:solidFill>
                  <a:schemeClr val="bg1"/>
                </a:solidFill>
              </a:rPr>
              <a:t>	Equality: no try-outs, everyone rides</a:t>
            </a:r>
          </a:p>
          <a:p>
            <a:r>
              <a:rPr lang="en-US" dirty="0">
                <a:solidFill>
                  <a:schemeClr val="bg1"/>
                </a:solidFill>
              </a:rPr>
              <a:t>	Strong Mind: student-athletes are first</a:t>
            </a:r>
          </a:p>
          <a:p>
            <a:r>
              <a:rPr lang="en-US" dirty="0">
                <a:solidFill>
                  <a:schemeClr val="bg1"/>
                </a:solidFill>
              </a:rPr>
              <a:t>	Strong Body: lifelong fitness and good health start here</a:t>
            </a:r>
          </a:p>
          <a:p>
            <a:r>
              <a:rPr lang="en-US" dirty="0">
                <a:solidFill>
                  <a:schemeClr val="bg1"/>
                </a:solidFill>
              </a:rPr>
              <a:t>	Strong Character: work hard, play fair, respect others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www.minnesotacycling.org</a:t>
            </a:r>
            <a:r>
              <a:rPr lang="en-US" dirty="0">
                <a:solidFill>
                  <a:schemeClr val="bg1"/>
                </a:solidFill>
              </a:rPr>
              <a:t>			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D9BA0DD-AEED-DCEB-414E-599118053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77" y="1299825"/>
            <a:ext cx="6457164" cy="34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60D80-6065-E097-FBAA-548D2F36779C}"/>
              </a:ext>
            </a:extLst>
          </p:cNvPr>
          <p:cNvSpPr txBox="1"/>
          <p:nvPr/>
        </p:nvSpPr>
        <p:spPr>
          <a:xfrm>
            <a:off x="7135904" y="735955"/>
            <a:ext cx="49305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Practices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July – October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Three days per week, 2 1/2 hours</a:t>
            </a:r>
          </a:p>
          <a:p>
            <a:r>
              <a:rPr lang="en-US" dirty="0">
                <a:solidFill>
                  <a:schemeClr val="bg1"/>
                </a:solidFill>
              </a:rPr>
              <a:t>	Tuesday evening</a:t>
            </a:r>
          </a:p>
          <a:p>
            <a:r>
              <a:rPr lang="en-US" dirty="0">
                <a:solidFill>
                  <a:schemeClr val="bg1"/>
                </a:solidFill>
              </a:rPr>
              <a:t>	Thursday evening </a:t>
            </a:r>
          </a:p>
          <a:p>
            <a:r>
              <a:rPr lang="en-US" dirty="0">
                <a:solidFill>
                  <a:schemeClr val="bg1"/>
                </a:solidFill>
              </a:rPr>
              <a:t>	Saturday morning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Warm-Up, Skills, Ride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Singletrack Trails</a:t>
            </a:r>
          </a:p>
          <a:p>
            <a:r>
              <a:rPr lang="en-US" dirty="0">
                <a:solidFill>
                  <a:schemeClr val="bg1"/>
                </a:solidFill>
              </a:rPr>
              <a:t>	Theo Wirth</a:t>
            </a:r>
          </a:p>
          <a:p>
            <a:r>
              <a:rPr lang="en-US" dirty="0">
                <a:solidFill>
                  <a:schemeClr val="bg1"/>
                </a:solidFill>
              </a:rPr>
              <a:t>	Elm Creek, Lebanon, Lake Rebecca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Paved Trails</a:t>
            </a:r>
          </a:p>
          <a:p>
            <a:r>
              <a:rPr lang="en-US" dirty="0">
                <a:solidFill>
                  <a:schemeClr val="bg1"/>
                </a:solidFill>
              </a:rPr>
              <a:t>	Luce Line, Cedar Lake Trail, Greenway</a:t>
            </a:r>
          </a:p>
          <a:p>
            <a:r>
              <a:rPr lang="en-US" dirty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4" name="Picture 3" descr="A group of people riding bikes on a trail in the woods&#10;&#10;Description automatically generated">
            <a:extLst>
              <a:ext uri="{FF2B5EF4-FFF2-40B4-BE49-F238E27FC236}">
                <a16:creationId xmlns:a16="http://schemas.microsoft.com/office/drawing/2014/main" id="{503AA984-6119-BF4D-DA62-6C0ED3A6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884168"/>
            <a:ext cx="6617558" cy="487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7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E0E62-25F0-E2B1-FA79-AACAEA817081}"/>
              </a:ext>
            </a:extLst>
          </p:cNvPr>
          <p:cNvSpPr txBox="1"/>
          <p:nvPr/>
        </p:nvSpPr>
        <p:spPr>
          <a:xfrm>
            <a:off x="7980464" y="972545"/>
            <a:ext cx="40671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Expectations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 on Time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 Prepared</a:t>
            </a:r>
          </a:p>
          <a:p>
            <a:r>
              <a:rPr lang="en-US" dirty="0">
                <a:solidFill>
                  <a:schemeClr val="bg1"/>
                </a:solidFill>
              </a:rPr>
              <a:t>	Team Snap Updates</a:t>
            </a:r>
          </a:p>
          <a:p>
            <a:r>
              <a:rPr lang="en-US" dirty="0">
                <a:solidFill>
                  <a:schemeClr val="bg1"/>
                </a:solidFill>
              </a:rPr>
              <a:t>	Bike Check</a:t>
            </a:r>
          </a:p>
          <a:p>
            <a:r>
              <a:rPr lang="en-US" dirty="0">
                <a:solidFill>
                  <a:schemeClr val="bg1"/>
                </a:solidFill>
              </a:rPr>
              <a:t>	Gear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Always Wear a Helmet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Follow Trail Rules/Etiquette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Respect Others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Stay with Your Group</a:t>
            </a:r>
          </a:p>
        </p:txBody>
      </p:sp>
      <p:pic>
        <p:nvPicPr>
          <p:cNvPr id="4" name="Picture 3" descr="A group of people on bikes&#10;&#10;Description automatically generated">
            <a:extLst>
              <a:ext uri="{FF2B5EF4-FFF2-40B4-BE49-F238E27FC236}">
                <a16:creationId xmlns:a16="http://schemas.microsoft.com/office/drawing/2014/main" id="{EF3147A6-397E-DA0E-3189-49F90CC2E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6" y="668536"/>
            <a:ext cx="7363538" cy="55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67B68-684A-A084-AA91-E5E182A2C8D1}"/>
              </a:ext>
            </a:extLst>
          </p:cNvPr>
          <p:cNvSpPr txBox="1"/>
          <p:nvPr/>
        </p:nvSpPr>
        <p:spPr>
          <a:xfrm>
            <a:off x="7126771" y="397400"/>
            <a:ext cx="394583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Our Race Schedule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Weekend #1</a:t>
            </a:r>
          </a:p>
          <a:p>
            <a:r>
              <a:rPr lang="en-US" dirty="0">
                <a:solidFill>
                  <a:schemeClr val="bg1"/>
                </a:solidFill>
              </a:rPr>
              <a:t>	Brophy Park</a:t>
            </a:r>
          </a:p>
          <a:p>
            <a:r>
              <a:rPr lang="en-US" dirty="0">
                <a:solidFill>
                  <a:schemeClr val="bg1"/>
                </a:solidFill>
              </a:rPr>
              <a:t>	Alexandria, MN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Weekend #4</a:t>
            </a:r>
          </a:p>
          <a:p>
            <a:r>
              <a:rPr lang="en-US" dirty="0">
                <a:solidFill>
                  <a:schemeClr val="bg1"/>
                </a:solidFill>
              </a:rPr>
              <a:t>	Theodore Wirth Park</a:t>
            </a:r>
          </a:p>
          <a:p>
            <a:r>
              <a:rPr lang="en-US" dirty="0">
                <a:solidFill>
                  <a:schemeClr val="bg1"/>
                </a:solidFill>
              </a:rPr>
              <a:t>	Minneapolis, MN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Weekend #5</a:t>
            </a:r>
          </a:p>
          <a:p>
            <a:r>
              <a:rPr lang="en-US" dirty="0">
                <a:solidFill>
                  <a:schemeClr val="bg1"/>
                </a:solidFill>
              </a:rPr>
              <a:t>	Whitetail Ridge</a:t>
            </a:r>
          </a:p>
          <a:p>
            <a:r>
              <a:rPr lang="en-US" dirty="0">
                <a:solidFill>
                  <a:schemeClr val="bg1"/>
                </a:solidFill>
              </a:rPr>
              <a:t>	River Falls, WI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Weekend #6</a:t>
            </a:r>
          </a:p>
          <a:p>
            <a:r>
              <a:rPr lang="en-US" dirty="0">
                <a:solidFill>
                  <a:schemeClr val="bg1"/>
                </a:solidFill>
              </a:rPr>
              <a:t>	Pine Valley</a:t>
            </a:r>
          </a:p>
          <a:p>
            <a:r>
              <a:rPr lang="en-US" dirty="0">
                <a:solidFill>
                  <a:schemeClr val="bg1"/>
                </a:solidFill>
              </a:rPr>
              <a:t>	Cloquet, MN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</a:rPr>
              <a:t>State Championship</a:t>
            </a:r>
          </a:p>
          <a:p>
            <a:r>
              <a:rPr lang="en-US" dirty="0">
                <a:solidFill>
                  <a:schemeClr val="bg1"/>
                </a:solidFill>
              </a:rPr>
              <a:t>	Redhead</a:t>
            </a:r>
          </a:p>
          <a:p>
            <a:r>
              <a:rPr lang="en-US" dirty="0">
                <a:solidFill>
                  <a:schemeClr val="bg1"/>
                </a:solidFill>
              </a:rPr>
              <a:t>	Chisholm, MN</a:t>
            </a:r>
          </a:p>
        </p:txBody>
      </p:sp>
      <p:pic>
        <p:nvPicPr>
          <p:cNvPr id="5" name="Picture 4" descr="A calendar with text and numbers&#10;&#10;Description automatically generated">
            <a:extLst>
              <a:ext uri="{FF2B5EF4-FFF2-40B4-BE49-F238E27FC236}">
                <a16:creationId xmlns:a16="http://schemas.microsoft.com/office/drawing/2014/main" id="{950DF77A-9E23-0BB4-8116-544795B48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296406"/>
            <a:ext cx="6038735" cy="62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DBE916F-40D4-63CE-F2A0-FC7F0A1883BD}"/>
              </a:ext>
            </a:extLst>
          </p:cNvPr>
          <p:cNvSpPr txBox="1"/>
          <p:nvPr/>
        </p:nvSpPr>
        <p:spPr>
          <a:xfrm>
            <a:off x="7581338" y="920476"/>
            <a:ext cx="361277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Races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Categories</a:t>
            </a:r>
          </a:p>
          <a:p>
            <a:r>
              <a:rPr lang="en-US" dirty="0">
                <a:solidFill>
                  <a:schemeClr val="bg1"/>
                </a:solidFill>
              </a:rPr>
              <a:t>	Age/Ability</a:t>
            </a:r>
          </a:p>
          <a:p>
            <a:r>
              <a:rPr lang="en-US" dirty="0">
                <a:solidFill>
                  <a:schemeClr val="bg1"/>
                </a:solidFill>
              </a:rPr>
              <a:t>	Boys/Girls</a:t>
            </a:r>
          </a:p>
          <a:p>
            <a:r>
              <a:rPr lang="en-US" dirty="0">
                <a:solidFill>
                  <a:schemeClr val="bg1"/>
                </a:solidFill>
              </a:rPr>
              <a:t>	Team Size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Saturdays – Middle School</a:t>
            </a:r>
          </a:p>
          <a:p>
            <a:r>
              <a:rPr lang="en-US" dirty="0">
                <a:solidFill>
                  <a:schemeClr val="bg1"/>
                </a:solidFill>
              </a:rPr>
              <a:t>	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 – one lap </a:t>
            </a:r>
          </a:p>
          <a:p>
            <a:r>
              <a:rPr lang="en-US" dirty="0">
                <a:solidFill>
                  <a:schemeClr val="bg1"/>
                </a:solidFill>
              </a:rPr>
              <a:t>	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 – one lap</a:t>
            </a:r>
          </a:p>
          <a:p>
            <a:r>
              <a:rPr lang="en-US" dirty="0">
                <a:solidFill>
                  <a:schemeClr val="bg1"/>
                </a:solidFill>
              </a:rPr>
              <a:t>	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 – one lap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Sundays – High School</a:t>
            </a:r>
          </a:p>
          <a:p>
            <a:r>
              <a:rPr lang="en-US" dirty="0">
                <a:solidFill>
                  <a:schemeClr val="bg1"/>
                </a:solidFill>
              </a:rPr>
              <a:t>	Freshmen – two laps	</a:t>
            </a:r>
          </a:p>
          <a:p>
            <a:r>
              <a:rPr lang="en-US" dirty="0">
                <a:solidFill>
                  <a:schemeClr val="bg1"/>
                </a:solidFill>
              </a:rPr>
              <a:t>	JV2 – two laps</a:t>
            </a:r>
          </a:p>
          <a:p>
            <a:r>
              <a:rPr lang="en-US" dirty="0">
                <a:solidFill>
                  <a:schemeClr val="bg1"/>
                </a:solidFill>
              </a:rPr>
              <a:t>	JV3 – three laps</a:t>
            </a:r>
          </a:p>
          <a:p>
            <a:r>
              <a:rPr lang="en-US" dirty="0">
                <a:solidFill>
                  <a:schemeClr val="bg1"/>
                </a:solidFill>
              </a:rPr>
              <a:t>	Varsity – four laps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hand holding a bell&#10;&#10;Description automatically generated">
            <a:extLst>
              <a:ext uri="{FF2B5EF4-FFF2-40B4-BE49-F238E27FC236}">
                <a16:creationId xmlns:a16="http://schemas.microsoft.com/office/drawing/2014/main" id="{857D921F-4792-0F95-D9C3-033FA9C0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31" y="295835"/>
            <a:ext cx="4699747" cy="62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2427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Custom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011EF3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1318</TotalTime>
  <Words>501</Words>
  <Application>Microsoft Office PowerPoint</Application>
  <PresentationFormat>Widescreen</PresentationFormat>
  <Paragraphs>188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Corbel</vt:lpstr>
      <vt:lpstr>ShojiVTI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ARMSTRONG CYCLE CLUB </dc:title>
  <dc:creator>Carrie Cathleen Diaz</dc:creator>
  <cp:lastModifiedBy>Carrie Cathleen Diaz</cp:lastModifiedBy>
  <cp:revision>3</cp:revision>
  <dcterms:created xsi:type="dcterms:W3CDTF">2023-02-16T23:10:56Z</dcterms:created>
  <dcterms:modified xsi:type="dcterms:W3CDTF">2024-03-19T15:13:07Z</dcterms:modified>
</cp:coreProperties>
</file>